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76" r:id="rId4"/>
    <p:sldId id="277" r:id="rId5"/>
    <p:sldId id="259" r:id="rId6"/>
    <p:sldId id="278" r:id="rId7"/>
    <p:sldId id="261" r:id="rId8"/>
    <p:sldId id="262" r:id="rId9"/>
    <p:sldId id="263" r:id="rId10"/>
    <p:sldId id="264" r:id="rId11"/>
    <p:sldId id="268" r:id="rId12"/>
    <p:sldId id="267" r:id="rId13"/>
    <p:sldId id="266" r:id="rId14"/>
    <p:sldId id="274" r:id="rId15"/>
    <p:sldId id="286" r:id="rId16"/>
    <p:sldId id="269" r:id="rId17"/>
    <p:sldId id="270" r:id="rId18"/>
    <p:sldId id="271" r:id="rId19"/>
    <p:sldId id="272" r:id="rId20"/>
    <p:sldId id="273" r:id="rId21"/>
    <p:sldId id="284" r:id="rId22"/>
    <p:sldId id="285" r:id="rId23"/>
    <p:sldId id="287" r:id="rId24"/>
    <p:sldId id="288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2E2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148" autoAdjust="0"/>
  </p:normalViewPr>
  <p:slideViewPr>
    <p:cSldViewPr>
      <p:cViewPr varScale="1">
        <p:scale>
          <a:sx n="89" d="100"/>
          <a:sy n="89" d="100"/>
        </p:scale>
        <p:origin x="-3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8 Elipse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DBC563-B5CA-42B9-AE6A-FC71E2981F21}" type="datetimeFigureOut">
              <a:rPr lang="es-AR"/>
              <a:pPr>
                <a:defRPr/>
              </a:pPr>
              <a:t>26/06/2013</a:t>
            </a:fld>
            <a:endParaRPr lang="es-AR"/>
          </a:p>
        </p:txBody>
      </p:sp>
      <p:sp>
        <p:nvSpPr>
          <p:cNvPr id="7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8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A058E1D-F511-488C-A11E-C9E2F14973BD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6C351-7D55-4EFD-AF3A-563A4529D3C3}" type="datetimeFigureOut">
              <a:rPr lang="es-AR"/>
              <a:pPr>
                <a:defRPr/>
              </a:pPr>
              <a:t>26/06/2013</a:t>
            </a:fld>
            <a:endParaRPr lang="es-AR"/>
          </a:p>
        </p:txBody>
      </p:sp>
      <p:sp>
        <p:nvSpPr>
          <p:cNvPr id="5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1DDB8-CBB6-457B-BA20-95E12ACAD5DB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96845-341A-4135-9DB4-BF31EA3EBBA8}" type="datetimeFigureOut">
              <a:rPr lang="es-AR"/>
              <a:pPr>
                <a:defRPr/>
              </a:pPr>
              <a:t>26/06/2013</a:t>
            </a:fld>
            <a:endParaRPr lang="es-AR"/>
          </a:p>
        </p:txBody>
      </p:sp>
      <p:sp>
        <p:nvSpPr>
          <p:cNvPr id="5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44DBC-428E-4234-8179-55F0F7DAD54A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6DD82-AB9C-4EDC-A226-1BC80D3EDD0A}" type="datetimeFigureOut">
              <a:rPr lang="es-AR"/>
              <a:pPr>
                <a:defRPr/>
              </a:pPr>
              <a:t>26/06/2013</a:t>
            </a:fld>
            <a:endParaRPr lang="es-AR"/>
          </a:p>
        </p:txBody>
      </p:sp>
      <p:sp>
        <p:nvSpPr>
          <p:cNvPr id="5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1B010-A531-46E4-9EA1-282626C5F457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Rectángulo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9 Rectángulo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8 Elipse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C978EE-900F-42B3-9806-CBC0D1CC0CE0}" type="datetimeFigureOut">
              <a:rPr lang="es-AR"/>
              <a:pPr>
                <a:defRPr/>
              </a:pPr>
              <a:t>26/06/2013</a:t>
            </a:fld>
            <a:endParaRPr lang="es-AR"/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C92D28-CD39-4DD5-9ED0-D036781ADB8C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8654-9E8D-4A08-9EE4-754199B1F6DD}" type="datetimeFigureOut">
              <a:rPr lang="es-AR"/>
              <a:pPr>
                <a:defRPr/>
              </a:pPr>
              <a:t>26/06/2013</a:t>
            </a:fld>
            <a:endParaRPr lang="es-AR"/>
          </a:p>
        </p:txBody>
      </p:sp>
      <p:sp>
        <p:nvSpPr>
          <p:cNvPr id="6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A0E0F-1C72-40A2-84AF-E4EF05D4EB29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AC24FE3-00FE-4992-885C-18FCC5171378}" type="datetimeFigureOut">
              <a:rPr lang="es-AR"/>
              <a:pPr>
                <a:defRPr/>
              </a:pPr>
              <a:t>26/06/2013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05BFCC-D6A4-4722-A856-A03AB11BB582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34D54-7203-4E84-86A2-3BE129D03D19}" type="datetimeFigureOut">
              <a:rPr lang="es-AR"/>
              <a:pPr>
                <a:defRPr/>
              </a:pPr>
              <a:t>26/06/2013</a:t>
            </a:fld>
            <a:endParaRPr lang="es-AR"/>
          </a:p>
        </p:txBody>
      </p:sp>
      <p:sp>
        <p:nvSpPr>
          <p:cNvPr id="4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E05D6-31F2-4869-8F02-061C771198EA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Rectángulo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5 Rectángulo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64B348F-5696-4C64-AC87-3C7225937A53}" type="datetimeFigureOut">
              <a:rPr lang="es-AR"/>
              <a:pPr>
                <a:defRPr/>
              </a:pPr>
              <a:t>26/06/2013</a:t>
            </a:fld>
            <a:endParaRPr lang="es-AR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6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104A8D8-A054-4BB8-BD96-79F451D3BE6C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ABF8374-622F-4273-A270-A3B84A711BB2}" type="datetimeFigureOut">
              <a:rPr lang="es-AR"/>
              <a:pPr>
                <a:defRPr/>
              </a:pPr>
              <a:t>26/06/2013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18A19C-B799-435B-91CB-991953404EE8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8 Proceso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9 Proceso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1063A4-C0BD-4FD9-954B-36BB4EED12C7}" type="datetimeFigureOut">
              <a:rPr lang="es-AR"/>
              <a:pPr>
                <a:defRPr/>
              </a:pPr>
              <a:t>26/06/2013</a:t>
            </a:fld>
            <a:endParaRPr lang="es-AR"/>
          </a:p>
        </p:txBody>
      </p:sp>
      <p:sp>
        <p:nvSpPr>
          <p:cNvPr id="9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0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C9434D9-D636-4DD4-B873-C57233768E2C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Elipse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11 Rectángulo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3" name="8 Marcador de texto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D38BFBD-8F3C-4489-82BA-0AC0866F93FA}" type="datetimeFigureOut">
              <a:rPr lang="es-AR"/>
              <a:pPr>
                <a:defRPr/>
              </a:pPr>
              <a:t>26/06/2013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03ED438F-74A9-4C15-AB96-077A15FB5BA1}" type="slidenum">
              <a:rPr lang="es-AR"/>
              <a:pPr>
                <a:defRPr/>
              </a:pPr>
              <a:t>‹#›</a:t>
            </a:fld>
            <a:endParaRPr lang="es-AR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74" r:id="rId5"/>
    <p:sldLayoutId id="2147483669" r:id="rId6"/>
    <p:sldLayoutId id="2147483675" r:id="rId7"/>
    <p:sldLayoutId id="2147483676" r:id="rId8"/>
    <p:sldLayoutId id="2147483677" r:id="rId9"/>
    <p:sldLayoutId id="2147483668" r:id="rId10"/>
    <p:sldLayoutId id="214748366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95400" y="360363"/>
            <a:ext cx="7543800" cy="2992437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AR" b="1" dirty="0" smtClean="0">
                <a:solidFill>
                  <a:schemeClr val="tx2">
                    <a:satMod val="130000"/>
                  </a:schemeClr>
                </a:solidFill>
              </a:rPr>
              <a:t>Pautas para el estudio y ordenamiento del sistema de títulos de las universidades nacionales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s-A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7407275" cy="1752600"/>
          </a:xfrm>
        </p:spPr>
        <p:txBody>
          <a:bodyPr>
            <a:normAutofit lnSpcReduction="10000"/>
          </a:bodyPr>
          <a:lstStyle/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s-AR" dirty="0" smtClean="0"/>
              <a:t>Comisión de Asuntos Académicos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s-AR" dirty="0" smtClean="0"/>
              <a:t>Consejo Interuniversitario Nacional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s-AR" dirty="0" smtClean="0"/>
              <a:t>Tucumán 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s-AR" dirty="0" smtClean="0"/>
              <a:t>18 y 19 de Junio de 2013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497763" cy="11430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tx2">
                    <a:satMod val="130000"/>
                  </a:schemeClr>
                </a:solidFill>
              </a:rPr>
              <a:t>Características de las titulaciones de pregrado, grado y posgrado en términos de su nivel de calificación</a:t>
            </a:r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s-AR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47800" y="1981200"/>
            <a:ext cx="7162800" cy="3810000"/>
          </a:xfrm>
        </p:spPr>
        <p:txBody>
          <a:bodyPr>
            <a:normAutofit/>
          </a:bodyPr>
          <a:lstStyle/>
          <a:p>
            <a:pPr marL="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sz="2400" dirty="0" smtClean="0">
                <a:latin typeface="Calibri" pitchFamily="34" charset="0"/>
              </a:rPr>
              <a:t>Los componentes habituales para definir los niveles de calificación son: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es-ES" sz="2400" dirty="0" smtClean="0">
              <a:latin typeface="Calibri" pitchFamily="34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2400" dirty="0" smtClean="0">
                <a:latin typeface="Calibri" pitchFamily="34" charset="0"/>
              </a:rPr>
              <a:t>Tipo de tareas.</a:t>
            </a:r>
            <a:endParaRPr lang="en-US" sz="2400" dirty="0" smtClean="0">
              <a:latin typeface="Calibri" pitchFamily="34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2400" dirty="0" smtClean="0">
                <a:latin typeface="Calibri" pitchFamily="34" charset="0"/>
              </a:rPr>
              <a:t>Conocimientos teórico-metodológicos y técnicos.</a:t>
            </a:r>
            <a:endParaRPr lang="en-US" sz="2400" dirty="0" smtClean="0">
              <a:latin typeface="Calibri" pitchFamily="34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2400" dirty="0" smtClean="0">
                <a:latin typeface="Calibri" pitchFamily="34" charset="0"/>
              </a:rPr>
              <a:t>Autonomía y responsabilidad sobre el trabajo propio y ajeno.</a:t>
            </a:r>
            <a:endParaRPr lang="en-US" sz="2400" dirty="0" smtClean="0">
              <a:latin typeface="Calibri" pitchFamily="34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2400" dirty="0" err="1" smtClean="0">
                <a:latin typeface="Calibri" pitchFamily="34" charset="0"/>
              </a:rPr>
              <a:t>Predictibildad</a:t>
            </a:r>
            <a:r>
              <a:rPr lang="es-ES" sz="2400" dirty="0" smtClean="0">
                <a:latin typeface="Calibri" pitchFamily="34" charset="0"/>
              </a:rPr>
              <a:t>- rutina en las intervenciones y en los contextos de actividad.</a:t>
            </a:r>
            <a:endParaRPr lang="en-US" sz="2400" dirty="0" smtClean="0">
              <a:latin typeface="Calibri" pitchFamily="34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es-AR" sz="2400" dirty="0">
              <a:latin typeface="Calibri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 rot="16200000">
            <a:off x="-1626393" y="4164806"/>
            <a:ext cx="43434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447800" y="503238"/>
          <a:ext cx="7315200" cy="60817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62200"/>
                <a:gridCol w="2209800"/>
                <a:gridCol w="2743199"/>
              </a:tblGrid>
              <a:tr h="533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Verdana"/>
                          <a:ea typeface="Times New Roman"/>
                        </a:rPr>
                        <a:t>Pregrado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Verdana"/>
                          <a:ea typeface="Times New Roman"/>
                        </a:rPr>
                        <a:t>Grado 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Verdana"/>
                          <a:ea typeface="Times New Roman"/>
                        </a:rPr>
                        <a:t>Posgrado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0591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Funciones operativas complejas o no </a:t>
                      </a:r>
                      <a:r>
                        <a:rPr lang="es-ES" sz="14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rutinarias.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Funciones técnicas de </a:t>
                      </a:r>
                      <a:r>
                        <a:rPr lang="es-AR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diseño y desarrollo de productos o dispositivos; gestión y supervisión de procesos; prestación de servicios que comporten responsabilidad sobre el proceso y el </a:t>
                      </a:r>
                      <a:r>
                        <a:rPr lang="es-AR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resultado.</a:t>
                      </a:r>
                      <a:endParaRPr lang="en-US" sz="14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Funciones profesionales complejas realizadas en una gran variedad de </a:t>
                      </a:r>
                      <a:r>
                        <a:rPr lang="es-ES" sz="14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contextos.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solidFill>
                            <a:srgbClr val="231F20"/>
                          </a:solidFill>
                          <a:latin typeface="Verdana"/>
                          <a:ea typeface="Times New Roman"/>
                          <a:cs typeface="Arial"/>
                        </a:rPr>
                        <a:t> 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Conjugar variables de tipo técnico, científico, económico u organizativo para planificar acciones, definir o desarrollar proyectos, procesos, productos o servicios. </a:t>
                      </a:r>
                      <a:endParaRPr lang="en-US" sz="14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Amplio conjunto de actividades profesionales de gran complejidad, realizadas en diversos </a:t>
                      </a:r>
                      <a:r>
                        <a:rPr lang="es-ES" sz="14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contextos.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solidFill>
                            <a:srgbClr val="231F20"/>
                          </a:solidFill>
                          <a:latin typeface="Verdana"/>
                          <a:ea typeface="Times New Roman"/>
                          <a:cs typeface="Arial"/>
                        </a:rPr>
                        <a:t> 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Planificar acciones o idear productos, procesos o servicios.</a:t>
                      </a:r>
                      <a:endParaRPr lang="en-US" sz="14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400" dirty="0" smtClean="0">
                        <a:solidFill>
                          <a:srgbClr val="231F20"/>
                        </a:solidFill>
                        <a:latin typeface="Verdana"/>
                        <a:ea typeface="Times New Roman"/>
                        <a:cs typeface="Arial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Responsabilidad </a:t>
                      </a:r>
                      <a:r>
                        <a:rPr lang="es-ES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frecuente en la asignación de recursos, en el análisis, diagnóstico, diseño, planificación, ejecución y evaluación en funciones de gestión y dirección estratégica</a:t>
                      </a:r>
                      <a:r>
                        <a:rPr lang="es-ES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Verdana"/>
                          <a:ea typeface="MetaPro-Book"/>
                          <a:cs typeface="Arial"/>
                        </a:rPr>
                        <a:t>Resolver problemas en materia de investigación o innovación, con vistas al desarrollo de nuevos conocimientos y procedimientos, y a la integración de los conocimientos en diversos campos.</a:t>
                      </a:r>
                      <a:endParaRPr lang="en-US" sz="1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 rot="16200000">
            <a:off x="-1626393" y="3250406"/>
            <a:ext cx="43434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278607" y="3074193"/>
            <a:ext cx="2133600" cy="8620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200" b="1" dirty="0">
                <a:solidFill>
                  <a:schemeClr val="accent5"/>
                </a:solidFill>
                <a:latin typeface="+mn-lt"/>
              </a:rPr>
              <a:t>TAREAS</a:t>
            </a:r>
            <a:endParaRPr lang="en-US" sz="3200" b="1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 rot="16200000">
            <a:off x="-1626393" y="3250406"/>
            <a:ext cx="43434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447800" y="503238"/>
          <a:ext cx="7315200" cy="559276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09800"/>
                <a:gridCol w="2133600"/>
                <a:gridCol w="2971799"/>
              </a:tblGrid>
              <a:tr h="533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Verdana"/>
                          <a:ea typeface="Times New Roman"/>
                        </a:rPr>
                        <a:t>Pregrado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Verdana"/>
                          <a:ea typeface="Times New Roman"/>
                        </a:rPr>
                        <a:t>Grado 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Verdana"/>
                          <a:ea typeface="Times New Roman"/>
                        </a:rPr>
                        <a:t>Posgrado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0591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Considerable autonomía y responsabilidad de coordinación, control y supervisión del trabajo de </a:t>
                      </a:r>
                      <a:r>
                        <a:rPr lang="es-ES" sz="1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otros.</a:t>
                      </a:r>
                      <a:endParaRPr lang="en-US" sz="18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Alto grado de autonomía y gran responsabilidad, no sólo por el trabajo personal, sino también respecto al trabajo de </a:t>
                      </a:r>
                      <a:r>
                        <a:rPr lang="es-ES" sz="1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otros.</a:t>
                      </a:r>
                      <a:endParaRPr lang="en-US" sz="18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800" dirty="0" smtClean="0">
                        <a:latin typeface="Verdana"/>
                        <a:ea typeface="Times New Roman"/>
                        <a:cs typeface="Arial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Asignación </a:t>
                      </a:r>
                      <a:r>
                        <a:rPr lang="es-ES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y control de recursos.</a:t>
                      </a:r>
                      <a:endParaRPr lang="en-US" sz="18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Gran autonomía personal.</a:t>
                      </a:r>
                      <a:r>
                        <a:rPr lang="es-ES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MetaPro-Book"/>
                          <a:cs typeface="Arial"/>
                        </a:rPr>
                        <a:t> Responsabilidades en lo que respecta al desarrollo de conocimientos y/o prácticas profesionales y a la revisión del rendimiento estratégico de </a:t>
                      </a:r>
                      <a:r>
                        <a:rPr lang="es-ES" sz="1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MetaPro-Book"/>
                          <a:cs typeface="Arial"/>
                        </a:rPr>
                        <a:t>equipos.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Toma de decisiones sobre aspectos problemáticos y no rutinarios en todas las funciones y actividades de su desempeño</a:t>
                      </a:r>
                      <a:endParaRPr lang="en-US" sz="18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 rot="16200000">
            <a:off x="-202406" y="3150394"/>
            <a:ext cx="3200400" cy="8620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5"/>
                </a:solidFill>
                <a:latin typeface="+mn-lt"/>
              </a:rPr>
              <a:t>AUTONOMIA</a:t>
            </a:r>
            <a:endParaRPr lang="en-US" sz="3200" b="1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 rot="16200000">
            <a:off x="-1626393" y="3250406"/>
            <a:ext cx="43434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447800" y="503238"/>
          <a:ext cx="7315200" cy="56546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05000"/>
                <a:gridCol w="2667000"/>
                <a:gridCol w="2743199"/>
              </a:tblGrid>
              <a:tr h="533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Verdana"/>
                          <a:ea typeface="Times New Roman"/>
                        </a:rPr>
                        <a:t>Pregrado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Verdana"/>
                          <a:ea typeface="Times New Roman"/>
                        </a:rPr>
                        <a:t>Grado 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Verdana"/>
                          <a:ea typeface="Times New Roman"/>
                        </a:rPr>
                        <a:t>Posgrado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0591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Comprensión de los fundamentos técnicos y científicos de las actividades y la evaluación de los factores del proceso y de sus repercusiones </a:t>
                      </a:r>
                      <a:r>
                        <a:rPr lang="es-ES" sz="16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económicas.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Aplicación, en varios contextos, de conocimientos tecnológicos </a:t>
                      </a:r>
                      <a:r>
                        <a:rPr lang="es-ES" sz="1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especializados.</a:t>
                      </a:r>
                      <a:endParaRPr lang="en-US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/>
                      <a:r>
                        <a:rPr lang="es-ES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Comprensión de fundamentos tecnológicos, científicos o teóricos de la actividad</a:t>
                      </a:r>
                      <a:r>
                        <a:rPr lang="es-ES" sz="16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.</a:t>
                      </a:r>
                    </a:p>
                    <a:p>
                      <a:pPr marL="0" marR="0" algn="l"/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l"/>
                      <a:r>
                        <a:rPr lang="es-E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Aplicación de conocimientos disciplinares y tecnológicos especializados, para emprender y llevar a cabo labores relacionadas con la investigación, la innovación y la aplicación de distintos métodos a la solución de problemas prácticos dentro de su campo de actividad.</a:t>
                      </a:r>
                      <a:endParaRPr lang="en-US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MetaPro-Book"/>
                          <a:cs typeface="Arial"/>
                        </a:rPr>
                        <a:t>Dominio de conocimientos en la frontera más avanzada de un campo de trabajo o estudio concreto y en el punto de articulación entre diversos </a:t>
                      </a:r>
                      <a:r>
                        <a:rPr lang="es-ES" sz="16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MetaPro-Book"/>
                          <a:cs typeface="Arial"/>
                        </a:rPr>
                        <a:t>campos.</a:t>
                      </a:r>
                      <a:endParaRPr lang="en-US" sz="16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 smtClean="0">
                        <a:latin typeface="Verdana"/>
                        <a:ea typeface="Times New Roman"/>
                        <a:cs typeface="Arial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Dominio </a:t>
                      </a:r>
                      <a:r>
                        <a:rPr lang="es-E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polivalente de los fundamentos científicos de la profesión y de </a:t>
                      </a:r>
                      <a:r>
                        <a:rPr lang="es-E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Verdana"/>
                          <a:ea typeface="MetaPro-Book"/>
                          <a:cs typeface="Arial"/>
                        </a:rPr>
                        <a:t>conocimientos altamente especializados que sienten las bases de un pensamiento o investigación </a:t>
                      </a:r>
                      <a:r>
                        <a:rPr lang="es-ES" sz="1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Verdana"/>
                          <a:ea typeface="MetaPro-Book"/>
                          <a:cs typeface="Arial"/>
                        </a:rPr>
                        <a:t>propios.</a:t>
                      </a:r>
                      <a:endParaRPr lang="en-US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 rot="16200000">
            <a:off x="-750093" y="3264693"/>
            <a:ext cx="4191000" cy="8620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5"/>
                </a:solidFill>
                <a:latin typeface="+mn-lt"/>
              </a:rPr>
              <a:t>CONOCIMIENTOS</a:t>
            </a:r>
            <a:endParaRPr lang="en-US" sz="3200" b="1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 rot="16200000">
            <a:off x="-1626393" y="3250406"/>
            <a:ext cx="43434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  <p:sp>
        <p:nvSpPr>
          <p:cNvPr id="3" name="2 CuadroTexto"/>
          <p:cNvSpPr txBox="1"/>
          <p:nvPr/>
        </p:nvSpPr>
        <p:spPr>
          <a:xfrm rot="16200000">
            <a:off x="-773906" y="2883694"/>
            <a:ext cx="4191000" cy="8620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5"/>
                </a:solidFill>
                <a:latin typeface="+mn-lt"/>
              </a:rPr>
              <a:t>PREVISIBILIDAD</a:t>
            </a:r>
            <a:endParaRPr lang="en-US" sz="3200" b="1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447800" y="503238"/>
          <a:ext cx="7315200" cy="559276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62200"/>
                <a:gridCol w="2286000"/>
                <a:gridCol w="2666999"/>
              </a:tblGrid>
              <a:tr h="533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Verdana"/>
                          <a:ea typeface="Times New Roman"/>
                        </a:rPr>
                        <a:t>Pregrado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Verdana"/>
                          <a:ea typeface="Times New Roman"/>
                        </a:rPr>
                        <a:t>Grado 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Verdana"/>
                          <a:ea typeface="Times New Roman"/>
                        </a:rPr>
                        <a:t>Posgrado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0591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Tomas de decisión sobre aspectos problemáticos y no </a:t>
                      </a:r>
                      <a:r>
                        <a:rPr lang="es-ES" sz="1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rutinarios.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Times New Roman"/>
                          <a:cs typeface="Arial"/>
                        </a:rPr>
                        <a:t>L</a:t>
                      </a:r>
                      <a:r>
                        <a:rPr lang="es-ES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MetaPro-Book"/>
                          <a:cs typeface="Arial"/>
                        </a:rPr>
                        <a:t>abores de gestión y supervisión en contextos de actividades de trabajo o estudio en las que pueden producirse cambios imprevisibles</a:t>
                      </a:r>
                      <a:endParaRPr lang="en-US" sz="18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MetaPro-Book"/>
                          <a:cs typeface="Arial"/>
                        </a:rPr>
                        <a:t>Dominio y dotes de innovación  necesarias para resolver problemas complejos e imprevisibles en un campo especializado de trabajo o </a:t>
                      </a:r>
                      <a:r>
                        <a:rPr lang="es-ES" sz="1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MetaPro-Book"/>
                          <a:cs typeface="Arial"/>
                        </a:rPr>
                        <a:t>estudio. </a:t>
                      </a:r>
                      <a:endParaRPr lang="en-US" sz="18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MetaPro-Book"/>
                          <a:cs typeface="Arial"/>
                        </a:rPr>
                        <a:t>Gestión y transformación de contextos de trabajo o estudio complejos, imprevisibles y que requieren nuevos planteamientos </a:t>
                      </a:r>
                      <a:r>
                        <a:rPr lang="es-ES" sz="1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Verdana"/>
                          <a:ea typeface="MetaPro-Book"/>
                          <a:cs typeface="Arial"/>
                        </a:rPr>
                        <a:t>estratégicos.</a:t>
                      </a:r>
                      <a:endParaRPr lang="en-US" sz="18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 rot="16200000">
            <a:off x="-1626393" y="3250406"/>
            <a:ext cx="43434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1447800" y="609600"/>
            <a:ext cx="7175500" cy="1143000"/>
          </a:xfrm>
          <a:prstGeom prst="rect">
            <a:avLst/>
          </a:prstGeom>
        </p:spPr>
        <p:txBody>
          <a:bodyPr>
            <a:normAutofit fontScale="75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600" b="1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Pautas para la revisión de las titulaciones</a:t>
            </a:r>
            <a:r>
              <a:rPr lang="en-US" sz="43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43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endParaRPr lang="es-AR" sz="4300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7651" name="2 Marcador de contenido"/>
          <p:cNvSpPr txBox="1">
            <a:spLocks/>
          </p:cNvSpPr>
          <p:nvPr/>
        </p:nvSpPr>
        <p:spPr bwMode="auto">
          <a:xfrm>
            <a:off x="1447800" y="1828800"/>
            <a:ext cx="7239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s-ES" sz="2000">
                <a:latin typeface="Calibri" pitchFamily="34" charset="0"/>
              </a:rPr>
              <a:t>Establecer los criterios generales y específicos por área o familia</a:t>
            </a:r>
            <a:endParaRPr lang="en-US" sz="2000">
              <a:latin typeface="Calibri" pitchFamily="34" charset="0"/>
            </a:endParaRPr>
          </a:p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endParaRPr lang="en-US" sz="2000">
              <a:latin typeface="Calibri" pitchFamily="34" charset="0"/>
            </a:endParaRPr>
          </a:p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s-ES" sz="2000">
                <a:latin typeface="Calibri" pitchFamily="34" charset="0"/>
              </a:rPr>
              <a:t>La fijación de pautas generales siempre es provisoria. Es necesario promover un ajuste mutuo entre criterios generales y específicos.</a:t>
            </a:r>
            <a:endParaRPr lang="en-US" sz="2000">
              <a:latin typeface="Calibri" pitchFamily="34" charset="0"/>
            </a:endParaRPr>
          </a:p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endParaRPr lang="en-US" sz="2000">
              <a:latin typeface="Calibri" pitchFamily="34" charset="0"/>
            </a:endParaRPr>
          </a:p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s-ES" sz="2000">
                <a:latin typeface="Calibri" pitchFamily="34" charset="0"/>
              </a:rPr>
              <a:t>Estos criterios deben incluir las tradiciones y formas habituales de formación y acreditación en las distintas áreas.</a:t>
            </a:r>
            <a:endParaRPr lang="en-US" sz="2000">
              <a:latin typeface="Calibri" pitchFamily="34" charset="0"/>
            </a:endParaRPr>
          </a:p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endParaRPr lang="en-US" sz="2000">
              <a:latin typeface="Calibri" pitchFamily="34" charset="0"/>
            </a:endParaRPr>
          </a:p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s-ES" sz="2000">
                <a:latin typeface="Calibri" pitchFamily="34" charset="0"/>
              </a:rPr>
              <a:t>La elaboración de criterios generales y específicos no debe considerarse como enteramente </a:t>
            </a:r>
            <a:r>
              <a:rPr lang="es-ES" sz="2000" i="1">
                <a:latin typeface="Calibri" pitchFamily="34" charset="0"/>
              </a:rPr>
              <a:t>a priori</a:t>
            </a:r>
            <a:r>
              <a:rPr lang="es-ES" sz="2000">
                <a:latin typeface="Calibri" pitchFamily="34" charset="0"/>
              </a:rPr>
              <a:t>. Se debe combinar con el análisis de titulaciones específicas. </a:t>
            </a:r>
            <a:endParaRPr lang="en-US" sz="2000">
              <a:latin typeface="Calibri" pitchFamily="34" charset="0"/>
            </a:endParaRPr>
          </a:p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endParaRPr lang="es-AR" sz="20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7800" y="533400"/>
            <a:ext cx="7497763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600" b="1" dirty="0" smtClean="0">
                <a:solidFill>
                  <a:schemeClr val="tx2">
                    <a:satMod val="130000"/>
                  </a:schemeClr>
                </a:solidFill>
              </a:rPr>
              <a:t>Pautas para la revisión de las titulaciones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s-A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8674" name="2 Marcador de contenido"/>
          <p:cNvSpPr>
            <a:spLocks noGrp="1"/>
          </p:cNvSpPr>
          <p:nvPr>
            <p:ph idx="1"/>
          </p:nvPr>
        </p:nvSpPr>
        <p:spPr>
          <a:xfrm>
            <a:off x="1371600" y="1752600"/>
            <a:ext cx="7327900" cy="4648200"/>
          </a:xfrm>
        </p:spPr>
        <p:txBody>
          <a:bodyPr/>
          <a:lstStyle/>
          <a:p>
            <a:r>
              <a:rPr lang="es-ES" sz="2400" smtClean="0">
                <a:latin typeface="Calibri" pitchFamily="34" charset="0"/>
              </a:rPr>
              <a:t>El ordenamiento de títulos no puede realizarse exclusivamente por áreas.</a:t>
            </a:r>
          </a:p>
          <a:p>
            <a:endParaRPr lang="en-US" sz="2400" smtClean="0">
              <a:latin typeface="Calibri" pitchFamily="34" charset="0"/>
            </a:endParaRPr>
          </a:p>
          <a:p>
            <a:r>
              <a:rPr lang="es-ES" sz="2400" smtClean="0">
                <a:latin typeface="Calibri" pitchFamily="34" charset="0"/>
              </a:rPr>
              <a:t>Es necesario combinar el juicio experto de las áreas y la mirada general sobre el conjunto que asegure que criterios equivalentes están siendo utilizados.</a:t>
            </a:r>
            <a:endParaRPr lang="en-US" sz="2400" smtClean="0">
              <a:latin typeface="Calibri" pitchFamily="34" charset="0"/>
            </a:endParaRPr>
          </a:p>
          <a:p>
            <a:endParaRPr lang="en-US" sz="2400" smtClean="0">
              <a:latin typeface="Calibri" pitchFamily="34" charset="0"/>
            </a:endParaRPr>
          </a:p>
          <a:p>
            <a:r>
              <a:rPr lang="es-ES" sz="2400" smtClean="0">
                <a:latin typeface="Calibri" pitchFamily="34" charset="0"/>
              </a:rPr>
              <a:t>La metodología y la constitución de grupos o comisiones de trabajo por área será un aspecto definitorio para un proceso de esta envergadura.</a:t>
            </a:r>
            <a:endParaRPr lang="en-US" sz="2400" smtClean="0">
              <a:latin typeface="Calibri" pitchFamily="34" charset="0"/>
            </a:endParaRPr>
          </a:p>
          <a:p>
            <a:endParaRPr lang="es-AR" sz="2400" smtClean="0">
              <a:latin typeface="Calibri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 rot="16200000">
            <a:off x="-1626393" y="4164806"/>
            <a:ext cx="43434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7800" y="533400"/>
            <a:ext cx="7497763" cy="868363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3200" b="1" dirty="0" smtClean="0">
                <a:solidFill>
                  <a:schemeClr val="tx2">
                    <a:satMod val="130000"/>
                  </a:schemeClr>
                </a:solidFill>
              </a:rPr>
              <a:t>Tres </a:t>
            </a:r>
            <a:r>
              <a:rPr lang="es-AR" sz="3200" b="1" dirty="0" smtClean="0">
                <a:solidFill>
                  <a:schemeClr val="tx2">
                    <a:satMod val="130000"/>
                  </a:schemeClr>
                </a:solidFill>
              </a:rPr>
              <a:t>problemas a resolver</a:t>
            </a:r>
            <a:r>
              <a:rPr lang="en-US" sz="32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s-AR" sz="32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47800" y="1828800"/>
            <a:ext cx="7497763" cy="3733800"/>
          </a:xfrm>
        </p:spPr>
        <p:txBody>
          <a:bodyPr>
            <a:normAutofit/>
          </a:bodyPr>
          <a:lstStyle/>
          <a:p>
            <a:pPr marL="539496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2400" dirty="0" smtClean="0">
                <a:latin typeface="Calibri" pitchFamily="34" charset="0"/>
              </a:rPr>
              <a:t>Identificar distintos casos que expresen solapamientos o convergencias por áreas o familias.</a:t>
            </a:r>
            <a:endParaRPr lang="en-US" sz="2400" b="1" dirty="0" smtClean="0">
              <a:latin typeface="Calibri" pitchFamily="34" charset="0"/>
            </a:endParaRPr>
          </a:p>
          <a:p>
            <a:pPr marL="539496" indent="-45720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Calibri" pitchFamily="34" charset="0"/>
            </a:endParaRPr>
          </a:p>
          <a:p>
            <a:pPr marL="539496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2400" dirty="0" smtClean="0">
                <a:latin typeface="Calibri" pitchFamily="34" charset="0"/>
              </a:rPr>
              <a:t>La adjudicación de la formación al nivel correspondiente. </a:t>
            </a:r>
            <a:endParaRPr lang="en-US" sz="2400" dirty="0" smtClean="0">
              <a:latin typeface="Calibri" pitchFamily="34" charset="0"/>
            </a:endParaRPr>
          </a:p>
          <a:p>
            <a:pPr marL="539496" indent="-45720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Calibri" pitchFamily="34" charset="0"/>
            </a:endParaRPr>
          </a:p>
          <a:p>
            <a:pPr marL="539496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2400" dirty="0" smtClean="0">
                <a:latin typeface="Calibri" pitchFamily="34" charset="0"/>
              </a:rPr>
              <a:t>Esablecer las relaciones entre polivalencia y especialización de los títulos según niveles</a:t>
            </a:r>
            <a:endParaRPr lang="en-US" sz="2400" dirty="0" smtClean="0">
              <a:latin typeface="Calibri" pitchFamily="34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es-AR" sz="2400" dirty="0">
              <a:latin typeface="Calibri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 rot="16200000">
            <a:off x="-1626393" y="4164806"/>
            <a:ext cx="43434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7800" y="533400"/>
            <a:ext cx="725170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tx2">
                    <a:satMod val="130000"/>
                  </a:schemeClr>
                </a:solidFill>
              </a:rPr>
              <a:t>Algunos criterios generales para evaluar los títulos (vigentes o propuestas de creación)</a:t>
            </a:r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s-AR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0" y="2133600"/>
            <a:ext cx="3657600" cy="3886200"/>
          </a:xfrm>
        </p:spPr>
        <p:txBody>
          <a:bodyPr>
            <a:normAutofit fontScale="775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b="1" dirty="0" smtClean="0"/>
              <a:t>Pertinencia</a:t>
            </a:r>
            <a:endParaRPr lang="en-US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 </a:t>
            </a:r>
            <a:endParaRPr lang="en-US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b="1" dirty="0" smtClean="0"/>
              <a:t>Especificidad</a:t>
            </a:r>
            <a:endParaRPr lang="en-US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 </a:t>
            </a:r>
            <a:endParaRPr lang="en-US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b="1" dirty="0" smtClean="0"/>
              <a:t>Necesidad</a:t>
            </a:r>
            <a:endParaRPr lang="en-US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 </a:t>
            </a:r>
            <a:endParaRPr lang="en-US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b="1" dirty="0" smtClean="0"/>
              <a:t>Economía</a:t>
            </a:r>
            <a:endParaRPr lang="en-US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b="1" dirty="0" smtClean="0"/>
              <a:t> </a:t>
            </a:r>
            <a:endParaRPr lang="en-US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b="1" dirty="0" smtClean="0"/>
              <a:t>Adecuación</a:t>
            </a:r>
            <a:endParaRPr lang="en-US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b="1" dirty="0" smtClean="0"/>
              <a:t>Articulación</a:t>
            </a:r>
            <a:endParaRPr lang="en-US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es-AR" dirty="0"/>
          </a:p>
        </p:txBody>
      </p:sp>
      <p:grpSp>
        <p:nvGrpSpPr>
          <p:cNvPr id="12" name="11 Grupo"/>
          <p:cNvGrpSpPr>
            <a:grpSpLocks/>
          </p:cNvGrpSpPr>
          <p:nvPr/>
        </p:nvGrpSpPr>
        <p:grpSpPr bwMode="auto">
          <a:xfrm>
            <a:off x="3657600" y="1905000"/>
            <a:ext cx="4800600" cy="4343400"/>
            <a:chOff x="3657600" y="1905000"/>
            <a:chExt cx="4800600" cy="4343400"/>
          </a:xfrm>
        </p:grpSpPr>
        <p:sp>
          <p:nvSpPr>
            <p:cNvPr id="8" name="7 Triángulo isósceles"/>
            <p:cNvSpPr/>
            <p:nvPr/>
          </p:nvSpPr>
          <p:spPr>
            <a:xfrm rot="16200000">
              <a:off x="1981200" y="3581400"/>
              <a:ext cx="4343400" cy="990600"/>
            </a:xfrm>
            <a:prstGeom prst="triangle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4724400" y="1905000"/>
              <a:ext cx="685800" cy="43434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2400" b="1" dirty="0">
                  <a:solidFill>
                    <a:schemeClr val="accent3">
                      <a:lumMod val="75000"/>
                    </a:schemeClr>
                  </a:solidFill>
                </a:rPr>
                <a:t>O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2400" b="1" dirty="0">
                  <a:solidFill>
                    <a:schemeClr val="accent3">
                      <a:lumMod val="75000"/>
                    </a:schemeClr>
                  </a:solidFill>
                </a:rPr>
                <a:t>P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2400" b="1" dirty="0">
                  <a:solidFill>
                    <a:schemeClr val="accent3">
                      <a:lumMod val="75000"/>
                    </a:schemeClr>
                  </a:solidFill>
                </a:rPr>
                <a:t>O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2400" b="1" dirty="0">
                  <a:solidFill>
                    <a:schemeClr val="accent3">
                      <a:lumMod val="75000"/>
                    </a:schemeClr>
                  </a:solidFill>
                </a:rPr>
                <a:t>R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2400" b="1" dirty="0">
                  <a:solidFill>
                    <a:schemeClr val="accent3">
                      <a:lumMod val="75000"/>
                    </a:schemeClr>
                  </a:solidFill>
                </a:rPr>
                <a:t>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2400" b="1" dirty="0">
                  <a:solidFill>
                    <a:schemeClr val="accent3">
                      <a:lumMod val="75000"/>
                    </a:schemeClr>
                  </a:solidFill>
                </a:rPr>
                <a:t>U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2400" b="1" dirty="0">
                  <a:solidFill>
                    <a:schemeClr val="accent3">
                      <a:lumMod val="75000"/>
                    </a:schemeClr>
                  </a:solidFill>
                </a:rPr>
                <a:t>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2400" b="1" dirty="0">
                  <a:solidFill>
                    <a:schemeClr val="accent3">
                      <a:lumMod val="75000"/>
                    </a:schemeClr>
                  </a:solidFill>
                </a:rPr>
                <a:t>I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2400" b="1" dirty="0">
                  <a:solidFill>
                    <a:schemeClr val="accent3">
                      <a:lumMod val="75000"/>
                    </a:schemeClr>
                  </a:solidFill>
                </a:rPr>
                <a:t>D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2400" b="1" dirty="0">
                  <a:solidFill>
                    <a:schemeClr val="accent3">
                      <a:lumMod val="75000"/>
                    </a:schemeClr>
                  </a:solidFill>
                </a:rPr>
                <a:t>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2400" b="1" dirty="0">
                  <a:solidFill>
                    <a:schemeClr val="accent3">
                      <a:lumMod val="75000"/>
                    </a:schemeClr>
                  </a:solidFill>
                </a:rPr>
                <a:t>D</a:t>
              </a:r>
              <a:endParaRPr lang="es-AR" sz="24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5486400" y="1905000"/>
              <a:ext cx="2971800" cy="43434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dirty="0">
                  <a:solidFill>
                    <a:schemeClr val="accent3">
                      <a:lumMod val="75000"/>
                    </a:schemeClr>
                  </a:solidFill>
                  <a:latin typeface="Calibri" pitchFamily="34" charset="0"/>
                </a:rPr>
                <a:t>Combinando los criterios anteriores y analizando los problemas relativas a la matrícula, la conformación de equipos docentes, los recursos disponibles y las posibilidades de inserción de los egresados ¿en qué medida es oportuno el establecimiento de una nueva titulación o el mantenimiento de alguna ya establecida?</a:t>
              </a:r>
              <a:endParaRPr lang="es-AR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sp>
        <p:nvSpPr>
          <p:cNvPr id="13" name="12 CuadroTexto"/>
          <p:cNvSpPr txBox="1"/>
          <p:nvPr/>
        </p:nvSpPr>
        <p:spPr>
          <a:xfrm rot="16200000">
            <a:off x="-1626393" y="4164806"/>
            <a:ext cx="43434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609600"/>
            <a:ext cx="7497763" cy="11430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tx2">
                    <a:satMod val="130000"/>
                  </a:schemeClr>
                </a:solidFill>
              </a:rPr>
              <a:t>¿Cuáles serían los propósitos de un trabajo sobre titulaciones por parte de las universidades nacionales?</a:t>
            </a:r>
            <a:r>
              <a:rPr lang="en-US" sz="24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s-AR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1746" name="2 Marcador de contenido"/>
          <p:cNvSpPr>
            <a:spLocks noGrp="1"/>
          </p:cNvSpPr>
          <p:nvPr>
            <p:ph sz="half" idx="1"/>
          </p:nvPr>
        </p:nvSpPr>
        <p:spPr>
          <a:xfrm>
            <a:off x="1447800" y="1905000"/>
            <a:ext cx="7480300" cy="4419600"/>
          </a:xfrm>
        </p:spPr>
        <p:txBody>
          <a:bodyPr/>
          <a:lstStyle/>
          <a:p>
            <a:r>
              <a:rPr lang="es-ES" sz="2000" smtClean="0">
                <a:latin typeface="Calibri" pitchFamily="34" charset="0"/>
              </a:rPr>
              <a:t>Colaborar en el ordenamiento horizontal y vertical de la oferta.</a:t>
            </a:r>
            <a:endParaRPr lang="en-US" sz="2000" smtClean="0">
              <a:latin typeface="Calibri" pitchFamily="34" charset="0"/>
            </a:endParaRPr>
          </a:p>
          <a:p>
            <a:r>
              <a:rPr lang="es-ES" sz="2000" smtClean="0">
                <a:latin typeface="Calibri" pitchFamily="34" charset="0"/>
              </a:rPr>
              <a:t>Permitir la adopción de un sistema más legible y comparable de titulaciones  para el público y los demandantes de calificaciones profesionales (principalmente en los sectores o títulos de mayor innovación con respecto del canon).</a:t>
            </a:r>
            <a:endParaRPr lang="en-US" sz="2000" smtClean="0">
              <a:latin typeface="Calibri" pitchFamily="34" charset="0"/>
            </a:endParaRPr>
          </a:p>
          <a:p>
            <a:r>
              <a:rPr lang="es-ES" sz="2000" smtClean="0">
                <a:latin typeface="Calibri" pitchFamily="34" charset="0"/>
              </a:rPr>
              <a:t>Mejorar la relación entre el sistema de títulos y el sistema de demandas y necesidades. </a:t>
            </a:r>
          </a:p>
          <a:p>
            <a:r>
              <a:rPr lang="es-ES" sz="2000" smtClean="0">
                <a:latin typeface="Calibri" pitchFamily="34" charset="0"/>
              </a:rPr>
              <a:t>Clarificar la relación entre formaciones y títulos de mayor estabilidad y formaciones ligadas con necesidades coyunturales o emergentes con proyección todavía indefinida.</a:t>
            </a:r>
            <a:endParaRPr lang="en-US" sz="2000" smtClean="0">
              <a:latin typeface="Calibri" pitchFamily="34" charset="0"/>
            </a:endParaRPr>
          </a:p>
          <a:p>
            <a:r>
              <a:rPr lang="es-ES" sz="2000" smtClean="0">
                <a:latin typeface="Calibri" pitchFamily="34" charset="0"/>
              </a:rPr>
              <a:t>Generar pautas amplias para la planificación de la oferta de títulos en el marco de la autonomía de las universidades.</a:t>
            </a:r>
            <a:endParaRPr lang="en-US" sz="2000" smtClean="0">
              <a:latin typeface="Calibri" pitchFamily="34" charset="0"/>
            </a:endParaRPr>
          </a:p>
          <a:p>
            <a:endParaRPr lang="es-ES" sz="2000" smtClean="0">
              <a:latin typeface="Calibri" pitchFamily="34" charset="0"/>
            </a:endParaRPr>
          </a:p>
          <a:p>
            <a:endParaRPr lang="en-US" sz="2000" smtClean="0">
              <a:latin typeface="Calibri" pitchFamily="34" charset="0"/>
            </a:endParaRPr>
          </a:p>
          <a:p>
            <a:endParaRPr lang="es-AR" sz="2000" smtClean="0">
              <a:latin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16200000">
            <a:off x="-1626393" y="4164806"/>
            <a:ext cx="43434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95400" y="457200"/>
            <a:ext cx="7639050" cy="5791200"/>
          </a:xfrm>
        </p:spPr>
        <p:txBody>
          <a:bodyPr>
            <a:normAutofit lnSpcReduction="1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dirty="0" smtClean="0">
                <a:latin typeface="Calibri" pitchFamily="34" charset="0"/>
              </a:rPr>
              <a:t>“Pautas y documentos para el análisis de nuevas titulaciones universitarias” DNGU 2009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es-ES" dirty="0" smtClean="0">
              <a:latin typeface="Calibri" pitchFamily="34" charset="0"/>
            </a:endParaRPr>
          </a:p>
          <a:p>
            <a:pPr marL="365760" lvl="2" indent="-283464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s-ES" sz="3200" dirty="0" smtClean="0">
                <a:latin typeface="Calibri" pitchFamily="34" charset="0"/>
              </a:rPr>
              <a:t>“Algunas normas en torno al ordenamiento de las titulaciones universitarias”. CIN,  Agosto de 20012.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es-ES" dirty="0" smtClean="0">
              <a:latin typeface="Calibri" pitchFamily="34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dirty="0" smtClean="0">
                <a:latin typeface="Calibri" pitchFamily="34" charset="0"/>
              </a:rPr>
              <a:t>“Doctrina de las carreras comprendidas en el artículo 43 de la LES y el carácter de las actividades reservadas”. CIN, Marzo de 2013.</a:t>
            </a:r>
          </a:p>
        </p:txBody>
      </p:sp>
      <p:sp>
        <p:nvSpPr>
          <p:cNvPr id="4" name="3 CuadroTexto"/>
          <p:cNvSpPr txBox="1"/>
          <p:nvPr/>
        </p:nvSpPr>
        <p:spPr>
          <a:xfrm rot="16200000">
            <a:off x="-1650206" y="4164806"/>
            <a:ext cx="43434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100" y="503238"/>
            <a:ext cx="7499350" cy="868362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4000" b="1" dirty="0" smtClean="0">
                <a:solidFill>
                  <a:schemeClr val="tx2">
                    <a:satMod val="130000"/>
                  </a:schemeClr>
                </a:solidFill>
              </a:rPr>
              <a:t>Requerimientos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s-A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100" y="1524000"/>
            <a:ext cx="7327900" cy="4664075"/>
          </a:xfrm>
        </p:spPr>
        <p:txBody>
          <a:bodyPr>
            <a:noAutofit/>
          </a:bodyPr>
          <a:lstStyle/>
          <a:p>
            <a:pPr marL="180000" indent="-18000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2000" dirty="0" smtClean="0">
                <a:latin typeface="Calibri" pitchFamily="34" charset="0"/>
              </a:rPr>
              <a:t>Establecer las formas de articulación entre el sistema universitario y los organismos de gestión.</a:t>
            </a:r>
            <a:endParaRPr lang="en-US" sz="2000" dirty="0" smtClean="0">
              <a:latin typeface="Calibri" pitchFamily="34" charset="0"/>
            </a:endParaRPr>
          </a:p>
          <a:p>
            <a:pPr marL="180000" indent="-18000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2000" dirty="0" smtClean="0">
                <a:latin typeface="Calibri" pitchFamily="34" charset="0"/>
              </a:rPr>
              <a:t>Clarificar los criterios y parámetros, los procedimientos y los distintos actores que participarán en las etapas del proceso.</a:t>
            </a:r>
            <a:endParaRPr lang="en-US" sz="2000" dirty="0" smtClean="0">
              <a:latin typeface="Calibri" pitchFamily="34" charset="0"/>
            </a:endParaRPr>
          </a:p>
          <a:p>
            <a:pPr marL="180000" indent="-18000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2000" dirty="0" smtClean="0">
                <a:latin typeface="Calibri" pitchFamily="34" charset="0"/>
              </a:rPr>
              <a:t>Balancear el grado de homogeneidad o de diversidad que quiera imprimirse al sistema de titulaciones. </a:t>
            </a:r>
          </a:p>
          <a:p>
            <a:pPr marL="180000" indent="-18000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2000" dirty="0" smtClean="0">
                <a:latin typeface="Calibri" pitchFamily="34" charset="0"/>
              </a:rPr>
              <a:t>Preservar la flexibilidad y apertura de la oferta para permitir su desarrollo y adecuación a necesidades crecientes.</a:t>
            </a:r>
            <a:endParaRPr lang="en-US" sz="2000" dirty="0" smtClean="0">
              <a:latin typeface="Calibri" pitchFamily="34" charset="0"/>
            </a:endParaRPr>
          </a:p>
          <a:p>
            <a:pPr marL="180000" indent="-18000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2000" dirty="0" smtClean="0">
                <a:latin typeface="Calibri" pitchFamily="34" charset="0"/>
              </a:rPr>
              <a:t>Evitar incluir, vía el ordenamiento de titulaciones, una variable de reglamentación de los planes de estudio. </a:t>
            </a:r>
            <a:endParaRPr lang="en-US" sz="2000" dirty="0" smtClean="0">
              <a:latin typeface="Calibri" pitchFamily="34" charset="0"/>
            </a:endParaRPr>
          </a:p>
          <a:p>
            <a:pPr marL="180000" indent="-18000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2000" dirty="0" smtClean="0">
                <a:latin typeface="Calibri" pitchFamily="34" charset="0"/>
              </a:rPr>
              <a:t>Tratar de manera relativamente independiente las actividades de acreditación de carreras según el artículo 43, del trabajo de ordenamiento general del sistema de titulaciones.</a:t>
            </a:r>
            <a:endParaRPr lang="en-US" sz="2000" dirty="0" smtClean="0">
              <a:latin typeface="Calibri" pitchFamily="34" charset="0"/>
            </a:endParaRPr>
          </a:p>
          <a:p>
            <a:pPr marL="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en-US" sz="2000" dirty="0" smtClean="0">
              <a:latin typeface="Calibri" pitchFamily="34" charset="0"/>
            </a:endParaRPr>
          </a:p>
          <a:p>
            <a:pPr marL="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en-US" sz="2000" dirty="0" smtClean="0">
              <a:latin typeface="Calibri" pitchFamily="34" charset="0"/>
            </a:endParaRPr>
          </a:p>
          <a:p>
            <a:pPr marL="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es-AR" sz="2000" dirty="0">
              <a:latin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16200000">
            <a:off x="-1626393" y="4164806"/>
            <a:ext cx="43434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4 CuadroTexto"/>
          <p:cNvSpPr txBox="1">
            <a:spLocks noChangeArrowheads="1"/>
          </p:cNvSpPr>
          <p:nvPr/>
        </p:nvSpPr>
        <p:spPr bwMode="auto">
          <a:xfrm>
            <a:off x="1143000" y="1447800"/>
            <a:ext cx="7010400" cy="560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>
                <a:latin typeface="Calibri" pitchFamily="34" charset="0"/>
              </a:rPr>
              <a:t> </a:t>
            </a:r>
          </a:p>
          <a:p>
            <a:r>
              <a:rPr lang="es-ES" sz="2000" b="1">
                <a:latin typeface="Calibri" pitchFamily="34" charset="0"/>
              </a:rPr>
              <a:t>Profesiones reguladas</a:t>
            </a:r>
          </a:p>
          <a:p>
            <a:endParaRPr lang="es-ES" sz="2000">
              <a:latin typeface="Calibri" pitchFamily="34" charset="0"/>
            </a:endParaRPr>
          </a:p>
          <a:p>
            <a:r>
              <a:rPr lang="es-ES" sz="2000">
                <a:latin typeface="Calibri" pitchFamily="34" charset="0"/>
              </a:rPr>
              <a:t>Todo título para ser incluido en el régimen del artículo 43º de la LES requiere previamente una declaración de interés público por parte del Estado y la regulación correspondiente.</a:t>
            </a:r>
          </a:p>
          <a:p>
            <a:endParaRPr lang="es-ES" sz="2000">
              <a:latin typeface="Calibri" pitchFamily="34" charset="0"/>
            </a:endParaRPr>
          </a:p>
          <a:p>
            <a:r>
              <a:rPr lang="es-ES" sz="2000" b="1">
                <a:latin typeface="Calibri" pitchFamily="34" charset="0"/>
              </a:rPr>
              <a:t>Riesgo directo</a:t>
            </a:r>
          </a:p>
          <a:p>
            <a:endParaRPr lang="es-ES" sz="2000">
              <a:latin typeface="Calibri" pitchFamily="34" charset="0"/>
            </a:endParaRPr>
          </a:p>
          <a:p>
            <a:r>
              <a:rPr lang="es-ES" sz="2000">
                <a:latin typeface="Calibri" pitchFamily="34" charset="0"/>
              </a:rPr>
              <a:t>El daño que se puede producir por el ejercicio de un profesional  debe ser una </a:t>
            </a:r>
            <a:r>
              <a:rPr lang="es-ES" sz="2000" i="1">
                <a:latin typeface="Calibri" pitchFamily="34" charset="0"/>
              </a:rPr>
              <a:t>consecuencia inmediata de la actuación</a:t>
            </a:r>
            <a:r>
              <a:rPr lang="es-ES" sz="2000">
                <a:latin typeface="Calibri" pitchFamily="34" charset="0"/>
              </a:rPr>
              <a:t> y no el resultado de otra serie de consecuencias que pueden contribuir al efecto negativo.</a:t>
            </a:r>
          </a:p>
          <a:p>
            <a:endParaRPr lang="es-ES" sz="2000">
              <a:latin typeface="Calibri" pitchFamily="34" charset="0"/>
            </a:endParaRPr>
          </a:p>
          <a:p>
            <a:r>
              <a:rPr lang="es-ES" sz="2000" b="1">
                <a:latin typeface="Gill Sans MT"/>
              </a:rPr>
              <a:t>Carácter exclusivo de la reserva de actividades</a:t>
            </a:r>
          </a:p>
          <a:p>
            <a:endParaRPr lang="es-ES" sz="2000">
              <a:latin typeface="Calibri" pitchFamily="34" charset="0"/>
            </a:endParaRPr>
          </a:p>
          <a:p>
            <a:endParaRPr lang="es-ES" sz="2000">
              <a:latin typeface="Calibri" pitchFamily="34" charset="0"/>
            </a:endParaRPr>
          </a:p>
          <a:p>
            <a:endParaRPr lang="es-ES" sz="2000">
              <a:latin typeface="Calibri" pitchFamily="34" charset="0"/>
            </a:endParaRPr>
          </a:p>
        </p:txBody>
      </p:sp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xfrm>
            <a:off x="1447800" y="228600"/>
            <a:ext cx="7486650" cy="1189038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tx2">
                    <a:satMod val="130000"/>
                  </a:schemeClr>
                </a:solidFill>
                <a:latin typeface="Calibri" pitchFamily="34" charset="0"/>
              </a:rPr>
              <a:t>Títulos de carreras incluidos en el artículo 43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1650206" y="4164806"/>
            <a:ext cx="43434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Título"/>
          <p:cNvSpPr txBox="1">
            <a:spLocks/>
          </p:cNvSpPr>
          <p:nvPr/>
        </p:nvSpPr>
        <p:spPr>
          <a:xfrm>
            <a:off x="1447800" y="228600"/>
            <a:ext cx="7486650" cy="118903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8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8" name="7 CuadroTexto"/>
          <p:cNvSpPr txBox="1"/>
          <p:nvPr/>
        </p:nvSpPr>
        <p:spPr>
          <a:xfrm rot="16200000">
            <a:off x="-1650206" y="4164806"/>
            <a:ext cx="43434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  <p:sp>
        <p:nvSpPr>
          <p:cNvPr id="34819" name="8 CuadroTexto"/>
          <p:cNvSpPr txBox="1">
            <a:spLocks noChangeArrowheads="1"/>
          </p:cNvSpPr>
          <p:nvPr/>
        </p:nvSpPr>
        <p:spPr bwMode="auto">
          <a:xfrm>
            <a:off x="1295400" y="1524000"/>
            <a:ext cx="73152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" sz="2000">
                <a:latin typeface="Calibri" pitchFamily="34" charset="0"/>
              </a:rPr>
              <a:t>C</a:t>
            </a:r>
            <a:r>
              <a:rPr lang="es-ES" sz="2000" b="1">
                <a:latin typeface="Calibri" pitchFamily="34" charset="0"/>
              </a:rPr>
              <a:t>ompetencias:</a:t>
            </a:r>
            <a:r>
              <a:rPr lang="es-ES" sz="2000">
                <a:latin typeface="Calibri" pitchFamily="34" charset="0"/>
              </a:rPr>
              <a:t> capacidad personal para la realización de tareas y el desempeño de funciones típicas en un campo de actividad.</a:t>
            </a:r>
          </a:p>
          <a:p>
            <a:pPr algn="just"/>
            <a:endParaRPr lang="es-ES" sz="2000">
              <a:latin typeface="Calibri" pitchFamily="34" charset="0"/>
            </a:endParaRPr>
          </a:p>
          <a:p>
            <a:pPr algn="just"/>
            <a:endParaRPr lang="es-ES" sz="2000">
              <a:latin typeface="Calibri" pitchFamily="34" charset="0"/>
            </a:endParaRPr>
          </a:p>
          <a:p>
            <a:pPr algn="just"/>
            <a:r>
              <a:rPr lang="es-ES" sz="2000" b="1">
                <a:latin typeface="Calibri" pitchFamily="34" charset="0"/>
              </a:rPr>
              <a:t>Alcances</a:t>
            </a:r>
            <a:r>
              <a:rPr lang="es-ES" sz="2000">
                <a:latin typeface="Calibri" pitchFamily="34" charset="0"/>
              </a:rPr>
              <a:t> suponen el conjunto de actividades, socialmente establecidas, para las que habilita la posesión de un título específico de acuerdo con las competencias propias de un título.</a:t>
            </a:r>
          </a:p>
          <a:p>
            <a:pPr algn="just"/>
            <a:endParaRPr lang="es-ES" sz="2000">
              <a:latin typeface="Calibri" pitchFamily="34" charset="0"/>
            </a:endParaRPr>
          </a:p>
          <a:p>
            <a:pPr algn="just"/>
            <a:endParaRPr lang="es-ES" sz="2000">
              <a:latin typeface="Calibri" pitchFamily="34" charset="0"/>
            </a:endParaRPr>
          </a:p>
          <a:p>
            <a:pPr algn="just"/>
            <a:r>
              <a:rPr lang="es-ES" sz="2000" b="1">
                <a:latin typeface="Calibri" pitchFamily="34" charset="0"/>
              </a:rPr>
              <a:t>Actividades</a:t>
            </a:r>
            <a:r>
              <a:rPr lang="es-ES" sz="2000">
                <a:latin typeface="Calibri" pitchFamily="34" charset="0"/>
              </a:rPr>
              <a:t> </a:t>
            </a:r>
            <a:r>
              <a:rPr lang="es-ES" sz="2000" b="1">
                <a:latin typeface="Calibri" pitchFamily="34" charset="0"/>
              </a:rPr>
              <a:t>reservadas </a:t>
            </a:r>
            <a:r>
              <a:rPr lang="es-ES" sz="2000">
                <a:latin typeface="Calibri" pitchFamily="34" charset="0"/>
              </a:rPr>
              <a:t>forman un subconjunto limitado dentro del total de alcances de un título; se refieren a aquellas intervenciones profesionales que pueden comprometer o implican riesgo en relación con un bien público o pueden afectar de manera directa a las personas.</a:t>
            </a:r>
          </a:p>
          <a:p>
            <a:endParaRPr lang="es-ES">
              <a:latin typeface="Gill Sans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80300" cy="17827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tx2">
                    <a:satMod val="130000"/>
                  </a:schemeClr>
                </a:solidFill>
              </a:rPr>
              <a:t>Tres componentes para la formulación de actividades reservadas:</a:t>
            </a:r>
            <a:endParaRPr lang="es-ES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5842" name="2 Marcador de contenido"/>
          <p:cNvSpPr>
            <a:spLocks noGrp="1"/>
          </p:cNvSpPr>
          <p:nvPr>
            <p:ph sz="half" idx="1"/>
          </p:nvPr>
        </p:nvSpPr>
        <p:spPr>
          <a:xfrm>
            <a:off x="1600200" y="1600200"/>
            <a:ext cx="6248400" cy="40386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es-ES" smtClean="0"/>
          </a:p>
          <a:p>
            <a:r>
              <a:rPr lang="es-ES" smtClean="0">
                <a:latin typeface="Calibri" pitchFamily="34" charset="0"/>
              </a:rPr>
              <a:t>Función</a:t>
            </a:r>
          </a:p>
          <a:p>
            <a:pPr>
              <a:buFont typeface="Wingdings 2" pitchFamily="18" charset="2"/>
              <a:buNone/>
            </a:pPr>
            <a:endParaRPr lang="es-ES" smtClean="0">
              <a:latin typeface="Calibri" pitchFamily="34" charset="0"/>
            </a:endParaRPr>
          </a:p>
          <a:p>
            <a:r>
              <a:rPr lang="es-ES" smtClean="0">
                <a:latin typeface="Calibri" pitchFamily="34" charset="0"/>
              </a:rPr>
              <a:t>Localización</a:t>
            </a:r>
          </a:p>
          <a:p>
            <a:pPr>
              <a:buFont typeface="Wingdings 2" pitchFamily="18" charset="2"/>
              <a:buNone/>
            </a:pPr>
            <a:endParaRPr lang="es-ES" smtClean="0">
              <a:latin typeface="Calibri" pitchFamily="34" charset="0"/>
            </a:endParaRPr>
          </a:p>
          <a:p>
            <a:r>
              <a:rPr lang="es-ES" smtClean="0">
                <a:latin typeface="Calibri" pitchFamily="34" charset="0"/>
              </a:rPr>
              <a:t>Tarea.</a:t>
            </a:r>
          </a:p>
          <a:p>
            <a:endParaRPr lang="es-ES" smtClean="0"/>
          </a:p>
        </p:txBody>
      </p:sp>
      <p:sp>
        <p:nvSpPr>
          <p:cNvPr id="5" name="4 CuadroTexto"/>
          <p:cNvSpPr txBox="1"/>
          <p:nvPr/>
        </p:nvSpPr>
        <p:spPr>
          <a:xfrm rot="16200000">
            <a:off x="-1650206" y="4164806"/>
            <a:ext cx="43434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2 Marcador de contenido"/>
          <p:cNvSpPr>
            <a:spLocks noGrp="1"/>
          </p:cNvSpPr>
          <p:nvPr>
            <p:ph sz="half" idx="1"/>
          </p:nvPr>
        </p:nvSpPr>
        <p:spPr>
          <a:xfrm>
            <a:off x="1219200" y="381000"/>
            <a:ext cx="7315200" cy="5943600"/>
          </a:xfrm>
        </p:spPr>
        <p:txBody>
          <a:bodyPr/>
          <a:lstStyle/>
          <a:p>
            <a:pPr algn="just"/>
            <a:r>
              <a:rPr lang="es-ES" sz="2400" smtClean="0">
                <a:latin typeface="Calibri" pitchFamily="34" charset="0"/>
              </a:rPr>
              <a:t>Es necesario volver a precisar el carácter “restrictivo” de incorporación de carreras al artículo 43.</a:t>
            </a:r>
          </a:p>
          <a:p>
            <a:pPr algn="just">
              <a:buFont typeface="Wingdings 2" pitchFamily="18" charset="2"/>
              <a:buNone/>
            </a:pPr>
            <a:endParaRPr lang="es-ES" sz="2400" smtClean="0">
              <a:latin typeface="Calibri" pitchFamily="34" charset="0"/>
            </a:endParaRPr>
          </a:p>
          <a:p>
            <a:pPr algn="just"/>
            <a:r>
              <a:rPr lang="es-ES" sz="2400" smtClean="0">
                <a:latin typeface="Calibri" pitchFamily="34" charset="0"/>
              </a:rPr>
              <a:t>Existe acuerdo en cuanto a revisar los criterios para definición de actividades reservadas de nuevas titulaciones a incluir en el artículo 43. </a:t>
            </a:r>
          </a:p>
          <a:p>
            <a:pPr algn="just">
              <a:buFont typeface="Wingdings 2" pitchFamily="18" charset="2"/>
              <a:buNone/>
            </a:pPr>
            <a:endParaRPr lang="es-ES" sz="2400" smtClean="0">
              <a:latin typeface="Calibri" pitchFamily="34" charset="0"/>
            </a:endParaRPr>
          </a:p>
          <a:p>
            <a:pPr algn="just"/>
            <a:r>
              <a:rPr lang="es-ES" sz="2400" smtClean="0">
                <a:latin typeface="Calibri" pitchFamily="34" charset="0"/>
              </a:rPr>
              <a:t>Es necesario decidir procedimientos y mecanismos para la revisión de las actividades reservadas ya aprobadas.</a:t>
            </a:r>
          </a:p>
          <a:p>
            <a:pPr algn="just">
              <a:buFont typeface="Wingdings 2" pitchFamily="18" charset="2"/>
              <a:buNone/>
            </a:pPr>
            <a:endParaRPr lang="es-ES" sz="2400" smtClean="0">
              <a:latin typeface="Calibri" pitchFamily="34" charset="0"/>
            </a:endParaRPr>
          </a:p>
          <a:p>
            <a:pPr algn="just"/>
            <a:r>
              <a:rPr lang="es-ES" sz="2400" smtClean="0">
                <a:latin typeface="Calibri" pitchFamily="34" charset="0"/>
              </a:rPr>
              <a:t>Es necesario discutir formas de resolver los solapamientos en actividades reservadas de carreras convergentes sobre algún área de actividad.</a:t>
            </a:r>
          </a:p>
        </p:txBody>
      </p:sp>
      <p:sp>
        <p:nvSpPr>
          <p:cNvPr id="5" name="4 CuadroTexto"/>
          <p:cNvSpPr txBox="1"/>
          <p:nvPr/>
        </p:nvSpPr>
        <p:spPr>
          <a:xfrm rot="16200000">
            <a:off x="-1650206" y="4164806"/>
            <a:ext cx="43434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447800" y="228600"/>
            <a:ext cx="7486650" cy="1189038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AR" sz="2800" b="1" dirty="0" smtClean="0">
                <a:solidFill>
                  <a:schemeClr val="tx2">
                    <a:satMod val="130000"/>
                  </a:schemeClr>
                </a:solidFill>
              </a:rPr>
              <a:t>Preocupaciones que avalan una línea de trabajo sobre titulaciones</a:t>
            </a:r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s-AR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5362" name="4 Marcador de contenido"/>
          <p:cNvSpPr>
            <a:spLocks noGrp="1"/>
          </p:cNvSpPr>
          <p:nvPr>
            <p:ph sz="half" idx="1"/>
          </p:nvPr>
        </p:nvSpPr>
        <p:spPr>
          <a:xfrm>
            <a:off x="1371600" y="1447800"/>
            <a:ext cx="7467600" cy="4664075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s-AR" sz="2000" smtClean="0">
                <a:latin typeface="Calibri" pitchFamily="34" charset="0"/>
              </a:rPr>
              <a:t>Crecimiento acelerado de los títulos en un marco de diversificación creciente.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s-ES" sz="2000" smtClean="0">
                <a:latin typeface="Calibri" pitchFamily="34" charset="0"/>
              </a:rPr>
              <a:t>Desorden y dispersión de títulos.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s-AR" sz="2000" smtClean="0">
                <a:latin typeface="Calibri" pitchFamily="34" charset="0"/>
              </a:rPr>
              <a:t>Tendencia a la excesiva especialización en el grado, especialmente en determinadas áreas.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s-AR" sz="2000" smtClean="0">
                <a:latin typeface="Calibri" pitchFamily="34" charset="0"/>
              </a:rPr>
              <a:t>Superposición de oferta y reiteración de títulos</a:t>
            </a:r>
            <a:endParaRPr lang="en-US" sz="2000" smtClean="0">
              <a:latin typeface="Calibri" pitchFamily="34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s-AR" sz="2000" smtClean="0">
                <a:latin typeface="Calibri" pitchFamily="34" charset="0"/>
              </a:rPr>
              <a:t>Gran diversidad de denominaciones para ofertas de formación similares.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s-AR" sz="2000" smtClean="0">
                <a:latin typeface="Calibri" pitchFamily="34" charset="0"/>
              </a:rPr>
              <a:t> </a:t>
            </a:r>
            <a:r>
              <a:rPr lang="es-ES" sz="2000" smtClean="0">
                <a:latin typeface="Calibri" pitchFamily="34" charset="0"/>
              </a:rPr>
              <a:t>Solapamientos entre ofertas.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s-ES" sz="2000" smtClean="0">
                <a:latin typeface="Calibri" pitchFamily="34" charset="0"/>
              </a:rPr>
              <a:t>Oferta en el grado de carreras con características propias de pregrado o posgrados.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s-ES" sz="2000" smtClean="0">
                <a:latin typeface="Calibri" pitchFamily="34" charset="0"/>
              </a:rPr>
              <a:t>Problemas en la superposición de alcances (por actividades reservadas) entre titulaciones incluidas en el artículo 43 y con relación a las incluidas en el art. 42</a:t>
            </a:r>
            <a:endParaRPr lang="en-US" sz="2000" smtClean="0">
              <a:latin typeface="Calibri" pitchFamily="34" charset="0"/>
            </a:endParaRPr>
          </a:p>
          <a:p>
            <a:endParaRPr lang="es-AR" sz="2000" smtClean="0">
              <a:latin typeface="Calibri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1650206" y="4164806"/>
            <a:ext cx="43434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contenido"/>
          <p:cNvSpPr txBox="1">
            <a:spLocks/>
          </p:cNvSpPr>
          <p:nvPr/>
        </p:nvSpPr>
        <p:spPr>
          <a:xfrm>
            <a:off x="1219200" y="457200"/>
            <a:ext cx="7759700" cy="15097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Los propósitos de esta tarea serían:</a:t>
            </a:r>
          </a:p>
          <a:p>
            <a:pPr marL="365760" indent="-283464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2800" dirty="0">
              <a:latin typeface="+mn-lt"/>
            </a:endParaRPr>
          </a:p>
          <a:p>
            <a:pPr marL="365760" indent="-283464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s-AR" sz="2800" dirty="0">
              <a:latin typeface="+mn-lt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295400" y="1828800"/>
            <a:ext cx="7086600" cy="1666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s-ES" sz="2400" dirty="0">
                <a:latin typeface="Calibri" pitchFamily="34" charset="0"/>
              </a:rPr>
              <a:t>Generar un estado de situación. </a:t>
            </a:r>
          </a:p>
          <a:p>
            <a:pPr marL="72000" fontAlgn="auto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s-ES" sz="2400" dirty="0">
                <a:latin typeface="Calibri" pitchFamily="34" charset="0"/>
              </a:rPr>
              <a:t>Desarrollar un marco ordenador de los planes de estudio.</a:t>
            </a:r>
            <a:endParaRPr lang="es-AR" sz="2400" dirty="0">
              <a:latin typeface="Calibri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 rot="16200000">
            <a:off x="-1650206" y="4088606"/>
            <a:ext cx="43434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562850" cy="7620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sz="36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s-ES" sz="2800" b="1" dirty="0" smtClean="0">
                <a:solidFill>
                  <a:schemeClr val="tx2">
                    <a:satMod val="130000"/>
                  </a:schemeClr>
                </a:solidFill>
              </a:rPr>
              <a:t>Para eso se debería analizar…</a:t>
            </a: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sz="36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s-A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1371600" y="1066800"/>
            <a:ext cx="7543800" cy="5562600"/>
          </a:xfrm>
        </p:spPr>
        <p:txBody>
          <a:bodyPr>
            <a:normAutofit fontScale="32500" lnSpcReduction="20000"/>
          </a:bodyPr>
          <a:lstStyle/>
          <a:p>
            <a:pPr marL="365760" indent="-283464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"/>
              <a:defRPr/>
            </a:pPr>
            <a:r>
              <a:rPr lang="es-AR" sz="6200" dirty="0" smtClean="0">
                <a:latin typeface="Calibri" pitchFamily="34" charset="0"/>
              </a:rPr>
              <a:t>Tendencias a la concentración o dispersión de títulos por disciplina, familia y/o campo en las carreras de grado.</a:t>
            </a:r>
            <a:endParaRPr lang="en-US" sz="6200" dirty="0" smtClean="0">
              <a:latin typeface="Calibri" pitchFamily="34" charset="0"/>
            </a:endParaRPr>
          </a:p>
          <a:p>
            <a:pPr marL="365760" indent="-283464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"/>
              <a:defRPr/>
            </a:pPr>
            <a:r>
              <a:rPr lang="es-AR" sz="6200" dirty="0" smtClean="0">
                <a:latin typeface="Calibri" pitchFamily="34" charset="0"/>
              </a:rPr>
              <a:t>Tendencias a la concentración o dispersión de títulos por disciplina, familia y/o campo en las carreras de posgrado.</a:t>
            </a:r>
            <a:endParaRPr lang="en-US" sz="6200" dirty="0" smtClean="0">
              <a:latin typeface="Calibri" pitchFamily="34" charset="0"/>
            </a:endParaRPr>
          </a:p>
          <a:p>
            <a:pPr marL="365760" indent="-283464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"/>
              <a:defRPr/>
            </a:pPr>
            <a:r>
              <a:rPr lang="es-ES" sz="6200" dirty="0" smtClean="0">
                <a:latin typeface="Calibri" pitchFamily="34" charset="0"/>
              </a:rPr>
              <a:t>Articulaciones grado-posgrado.</a:t>
            </a:r>
            <a:endParaRPr lang="en-US" sz="6200" dirty="0" smtClean="0">
              <a:latin typeface="Calibri" pitchFamily="34" charset="0"/>
            </a:endParaRPr>
          </a:p>
          <a:p>
            <a:pPr marL="365760" indent="-283464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"/>
              <a:defRPr/>
            </a:pPr>
            <a:r>
              <a:rPr lang="es-AR" sz="6200" dirty="0" smtClean="0">
                <a:latin typeface="Calibri" pitchFamily="34" charset="0"/>
              </a:rPr>
              <a:t>Grados de polivalencia o especialización de los títulos de grado.</a:t>
            </a:r>
            <a:endParaRPr lang="en-US" sz="6200" dirty="0" smtClean="0">
              <a:latin typeface="Calibri" pitchFamily="34" charset="0"/>
            </a:endParaRPr>
          </a:p>
          <a:p>
            <a:pPr marL="365760" indent="-283464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"/>
              <a:defRPr/>
            </a:pPr>
            <a:r>
              <a:rPr lang="es-ES" sz="6200" dirty="0" smtClean="0">
                <a:latin typeface="Calibri" pitchFamily="34" charset="0"/>
              </a:rPr>
              <a:t>Multiplicación de títulos para ofertas similares.</a:t>
            </a:r>
          </a:p>
          <a:p>
            <a:pPr marL="365760" indent="-283464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"/>
              <a:defRPr/>
            </a:pPr>
            <a:r>
              <a:rPr lang="es-ES" sz="6200" dirty="0" smtClean="0">
                <a:latin typeface="Calibri" pitchFamily="34" charset="0"/>
              </a:rPr>
              <a:t>Diferenciación o solapamiento entre ofertas.</a:t>
            </a:r>
            <a:endParaRPr lang="en-US" sz="6200" dirty="0" smtClean="0">
              <a:latin typeface="Calibri" pitchFamily="34" charset="0"/>
            </a:endParaRPr>
          </a:p>
          <a:p>
            <a:pPr marL="365760" indent="-283464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"/>
              <a:defRPr/>
            </a:pPr>
            <a:r>
              <a:rPr lang="es-ES" sz="6200" dirty="0" smtClean="0">
                <a:latin typeface="Calibri" pitchFamily="34" charset="0"/>
              </a:rPr>
              <a:t>Ajuste o desajuste de las carreras a las características del nivel en el que se ofrecen.</a:t>
            </a:r>
            <a:endParaRPr lang="en-US" sz="6200" dirty="0" smtClean="0">
              <a:latin typeface="Calibri" pitchFamily="34" charset="0"/>
            </a:endParaRPr>
          </a:p>
          <a:p>
            <a:pPr marL="365760" indent="-283464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"/>
              <a:defRPr/>
            </a:pPr>
            <a:r>
              <a:rPr lang="es-ES" sz="6200" dirty="0" smtClean="0">
                <a:latin typeface="Calibri" pitchFamily="34" charset="0"/>
              </a:rPr>
              <a:t>Análisis de la situación de los títulos universitarios en relación el artículo 43.Títulos comprendidos, Títulos potencialmente incorporables, Títulos exceptuados.</a:t>
            </a:r>
            <a:endParaRPr lang="en-US" sz="6200" dirty="0" smtClean="0">
              <a:latin typeface="Calibri" pitchFamily="34" charset="0"/>
            </a:endParaRPr>
          </a:p>
          <a:p>
            <a:pPr marL="365760" indent="-283464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"/>
              <a:defRPr/>
            </a:pPr>
            <a:r>
              <a:rPr lang="es-ES" sz="6200" dirty="0" smtClean="0">
                <a:latin typeface="Calibri" pitchFamily="34" charset="0"/>
              </a:rPr>
              <a:t>Convergencia en áreas o actividades equivalentes de títulos incluidos en el artículo 43 y el 42.</a:t>
            </a:r>
            <a:endParaRPr lang="en-US" sz="6200" dirty="0" smtClean="0">
              <a:latin typeface="Calibri" pitchFamily="34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es-ES" dirty="0" smtClean="0">
              <a:latin typeface="Calibri" pitchFamily="34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>
              <a:latin typeface="Calibri" pitchFamily="34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es-AR" dirty="0">
              <a:latin typeface="Calibri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1650206" y="4088606"/>
            <a:ext cx="43434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texto"/>
          <p:cNvSpPr txBox="1">
            <a:spLocks/>
          </p:cNvSpPr>
          <p:nvPr/>
        </p:nvSpPr>
        <p:spPr>
          <a:xfrm>
            <a:off x="1219200" y="533400"/>
            <a:ext cx="7696200" cy="15097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es-ES" sz="2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Para poder realizar estas tareas es necesario…</a:t>
            </a:r>
            <a:endParaRPr lang="es-AR" sz="28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434" name="7 CuadroTexto"/>
          <p:cNvSpPr txBox="1">
            <a:spLocks noChangeArrowheads="1"/>
          </p:cNvSpPr>
          <p:nvPr/>
        </p:nvSpPr>
        <p:spPr bwMode="auto">
          <a:xfrm>
            <a:off x="1371600" y="2133600"/>
            <a:ext cx="7315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s-ES" sz="2400">
                <a:latin typeface="Calibri" pitchFamily="34" charset="0"/>
              </a:rPr>
              <a:t> Especificar funciones de cada nivel (Pregrado, Grado y Posgrado).</a:t>
            </a:r>
          </a:p>
          <a:p>
            <a:pPr>
              <a:buFont typeface="Arial" charset="0"/>
              <a:buChar char="•"/>
            </a:pPr>
            <a:endParaRPr lang="es-ES" sz="240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s-ES" sz="2400">
                <a:latin typeface="Calibri" pitchFamily="34" charset="0"/>
              </a:rPr>
              <a:t> Revisar sus posibilidades de articulación para generar trayectos de formación.</a:t>
            </a:r>
            <a:endParaRPr lang="es-AR" sz="2400">
              <a:latin typeface="Gill Sans MT"/>
            </a:endParaRPr>
          </a:p>
        </p:txBody>
      </p:sp>
      <p:sp>
        <p:nvSpPr>
          <p:cNvPr id="4" name="3 CuadroTexto"/>
          <p:cNvSpPr txBox="1"/>
          <p:nvPr/>
        </p:nvSpPr>
        <p:spPr>
          <a:xfrm rot="16200000">
            <a:off x="-1626393" y="4164806"/>
            <a:ext cx="43434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295400" y="609600"/>
            <a:ext cx="7543800" cy="11430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tx2">
                    <a:satMod val="130000"/>
                  </a:schemeClr>
                </a:solidFill>
              </a:rPr>
              <a:t>Características de las titulaciones de pregrado, grado y posgrado en términos de su nivel de calificación</a:t>
            </a:r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s-AR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9458" name="4 Marcador de contenido"/>
          <p:cNvSpPr>
            <a:spLocks noGrp="1"/>
          </p:cNvSpPr>
          <p:nvPr>
            <p:ph idx="1"/>
          </p:nvPr>
        </p:nvSpPr>
        <p:spPr>
          <a:xfrm>
            <a:off x="1447800" y="1752600"/>
            <a:ext cx="7315200" cy="48006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s-ES" sz="2400" smtClean="0">
                <a:latin typeface="Calibri" pitchFamily="34" charset="0"/>
              </a:rPr>
              <a:t>Los títulos superiores informan la adquisición de un</a:t>
            </a:r>
          </a:p>
          <a:p>
            <a:pPr>
              <a:buFont typeface="Wingdings 2" pitchFamily="18" charset="2"/>
              <a:buNone/>
            </a:pPr>
            <a:r>
              <a:rPr lang="es-ES" sz="2400" smtClean="0">
                <a:latin typeface="Calibri" pitchFamily="34" charset="0"/>
              </a:rPr>
              <a:t>conjunto de capacidades que se expresan en un perfil. </a:t>
            </a:r>
          </a:p>
          <a:p>
            <a:pPr>
              <a:buFont typeface="Wingdings 2" pitchFamily="18" charset="2"/>
              <a:buNone/>
            </a:pPr>
            <a:endParaRPr lang="es-ES" sz="2400" smtClean="0">
              <a:latin typeface="Calibri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es-ES" sz="2400" b="1" smtClean="0">
                <a:latin typeface="Calibri" pitchFamily="34" charset="0"/>
              </a:rPr>
              <a:t>Un perfil permite</a:t>
            </a:r>
            <a:r>
              <a:rPr lang="es-ES" sz="2400" smtClean="0">
                <a:latin typeface="Calibri" pitchFamily="34" charset="0"/>
              </a:rPr>
              <a:t>:</a:t>
            </a:r>
            <a:endParaRPr lang="en-US" sz="2400" smtClean="0">
              <a:latin typeface="Calibri" pitchFamily="34" charset="0"/>
            </a:endParaRPr>
          </a:p>
          <a:p>
            <a:r>
              <a:rPr lang="es-ES" sz="2400" smtClean="0">
                <a:latin typeface="Calibri" pitchFamily="34" charset="0"/>
              </a:rPr>
              <a:t>La adecuación de cada titulación a la realidad profesional</a:t>
            </a:r>
            <a:endParaRPr lang="en-US" sz="2400" smtClean="0">
              <a:latin typeface="Calibri" pitchFamily="34" charset="0"/>
            </a:endParaRPr>
          </a:p>
          <a:p>
            <a:r>
              <a:rPr lang="es-ES" sz="2400" smtClean="0">
                <a:latin typeface="Calibri" pitchFamily="34" charset="0"/>
              </a:rPr>
              <a:t>La proyección de nuevos campos de desarrollo profesional</a:t>
            </a:r>
            <a:endParaRPr lang="en-US" sz="2400" smtClean="0">
              <a:latin typeface="Calibri" pitchFamily="34" charset="0"/>
            </a:endParaRPr>
          </a:p>
          <a:p>
            <a:r>
              <a:rPr lang="es-ES" sz="2400" smtClean="0">
                <a:latin typeface="Calibri" pitchFamily="34" charset="0"/>
              </a:rPr>
              <a:t>La identificación de los elementos formativos que deben contemplarse</a:t>
            </a:r>
            <a:endParaRPr lang="en-US" sz="2400" smtClean="0">
              <a:latin typeface="Calibri" pitchFamily="34" charset="0"/>
            </a:endParaRPr>
          </a:p>
          <a:p>
            <a:endParaRPr lang="en-US" smtClean="0"/>
          </a:p>
          <a:p>
            <a:endParaRPr lang="es-AR" smtClean="0"/>
          </a:p>
        </p:txBody>
      </p:sp>
      <p:sp>
        <p:nvSpPr>
          <p:cNvPr id="6" name="5 CuadroTexto"/>
          <p:cNvSpPr txBox="1"/>
          <p:nvPr/>
        </p:nvSpPr>
        <p:spPr>
          <a:xfrm rot="16200000">
            <a:off x="-1626393" y="4164806"/>
            <a:ext cx="43434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685800"/>
            <a:ext cx="7497763" cy="11430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tx2">
                    <a:satMod val="130000"/>
                  </a:schemeClr>
                </a:solidFill>
              </a:rPr>
              <a:t>Características de las titulaciones de pregrado, grado y posgrado en términos de su nivel de calificación</a:t>
            </a:r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s-AR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0482" name="2 Marcador de contenido"/>
          <p:cNvSpPr>
            <a:spLocks noGrp="1"/>
          </p:cNvSpPr>
          <p:nvPr>
            <p:ph idx="1"/>
          </p:nvPr>
        </p:nvSpPr>
        <p:spPr>
          <a:xfrm>
            <a:off x="1447800" y="2286000"/>
            <a:ext cx="7327900" cy="3657600"/>
          </a:xfrm>
        </p:spPr>
        <p:txBody>
          <a:bodyPr/>
          <a:lstStyle/>
          <a:p>
            <a:pPr algn="just"/>
            <a:r>
              <a:rPr lang="es-ES" sz="2400" smtClean="0">
                <a:latin typeface="Calibri" pitchFamily="34" charset="0"/>
              </a:rPr>
              <a:t>Los títulos y sus perfiles, entonces, se relacionan con las calificaciones necesarias para la realización de esas actividades. </a:t>
            </a:r>
            <a:endParaRPr lang="en-US" sz="2400" smtClean="0">
              <a:latin typeface="Calibri" pitchFamily="34" charset="0"/>
            </a:endParaRPr>
          </a:p>
          <a:p>
            <a:endParaRPr lang="en-US" sz="2400" smtClean="0">
              <a:latin typeface="Calibri" pitchFamily="34" charset="0"/>
            </a:endParaRPr>
          </a:p>
          <a:p>
            <a:pPr algn="just"/>
            <a:r>
              <a:rPr lang="es-ES" sz="2400" smtClean="0">
                <a:latin typeface="Calibri" pitchFamily="34" charset="0"/>
              </a:rPr>
              <a:t>Un sistema de calificaciones no se corresponde de manera directa con los niveles de titulación pero ofrece algún criterio para diferenciarlos.</a:t>
            </a:r>
            <a:endParaRPr lang="en-US" sz="2400" smtClean="0">
              <a:latin typeface="Calibri" pitchFamily="34" charset="0"/>
            </a:endParaRPr>
          </a:p>
          <a:p>
            <a:endParaRPr lang="es-AR" sz="2800" smtClean="0"/>
          </a:p>
        </p:txBody>
      </p:sp>
      <p:sp>
        <p:nvSpPr>
          <p:cNvPr id="4" name="3 CuadroTexto"/>
          <p:cNvSpPr txBox="1"/>
          <p:nvPr/>
        </p:nvSpPr>
        <p:spPr>
          <a:xfrm rot="16200000">
            <a:off x="-1626393" y="4164806"/>
            <a:ext cx="43434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685800"/>
            <a:ext cx="7497763" cy="11430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tx2">
                    <a:satMod val="130000"/>
                  </a:schemeClr>
                </a:solidFill>
              </a:rPr>
              <a:t>Características de las titulaciones de pregrado, grado y posgrado en términos de su nivel de calificación</a:t>
            </a:r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s-AR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1506" name="2 Marcador de contenido"/>
          <p:cNvSpPr>
            <a:spLocks noGrp="1"/>
          </p:cNvSpPr>
          <p:nvPr>
            <p:ph idx="1"/>
          </p:nvPr>
        </p:nvSpPr>
        <p:spPr>
          <a:xfrm>
            <a:off x="1447800" y="2438400"/>
            <a:ext cx="7175500" cy="3733800"/>
          </a:xfrm>
        </p:spPr>
        <p:txBody>
          <a:bodyPr/>
          <a:lstStyle/>
          <a:p>
            <a:pPr algn="just"/>
            <a:r>
              <a:rPr lang="es-AR" sz="2400" smtClean="0">
                <a:latin typeface="Calibri" pitchFamily="34" charset="0"/>
              </a:rPr>
              <a:t>El </a:t>
            </a:r>
            <a:r>
              <a:rPr lang="es-AR" sz="2400" i="1" smtClean="0">
                <a:latin typeface="Calibri" pitchFamily="34" charset="0"/>
              </a:rPr>
              <a:t>nivel de cualificación</a:t>
            </a:r>
            <a:r>
              <a:rPr lang="es-AR" sz="2400" smtClean="0">
                <a:latin typeface="Calibri" pitchFamily="34" charset="0"/>
              </a:rPr>
              <a:t> marca, en sentido vertical, el incremento en la complejidad de las capacidades formadas y el </a:t>
            </a:r>
            <a:r>
              <a:rPr lang="es-AR" sz="2400" i="1" smtClean="0">
                <a:latin typeface="Calibri" pitchFamily="34" charset="0"/>
              </a:rPr>
              <a:t>grado de especialización o polivalencia</a:t>
            </a:r>
            <a:r>
              <a:rPr lang="es-AR" sz="2400" smtClean="0">
                <a:latin typeface="Calibri" pitchFamily="34" charset="0"/>
              </a:rPr>
              <a:t> de las capacidades  indica, en sentido horizontal, la amplitud de los procesos que son objeto de intervención.</a:t>
            </a:r>
            <a:endParaRPr lang="en-US" sz="2400" smtClean="0">
              <a:latin typeface="Calibri" pitchFamily="34" charset="0"/>
            </a:endParaRPr>
          </a:p>
          <a:p>
            <a:endParaRPr lang="es-AR" smtClean="0"/>
          </a:p>
        </p:txBody>
      </p:sp>
      <p:sp>
        <p:nvSpPr>
          <p:cNvPr id="4" name="3 CuadroTexto"/>
          <p:cNvSpPr txBox="1"/>
          <p:nvPr/>
        </p:nvSpPr>
        <p:spPr>
          <a:xfrm rot="16200000">
            <a:off x="-1626393" y="4164806"/>
            <a:ext cx="43434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accent5"/>
                </a:solidFill>
                <a:latin typeface="+mn-lt"/>
              </a:rPr>
              <a:t>Un estudio sobre las titulaciones</a:t>
            </a:r>
            <a:endParaRPr lang="en-US" sz="2400" dirty="0">
              <a:solidFill>
                <a:schemeClr val="accent5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261</TotalTime>
  <Words>1823</Words>
  <Application>Microsoft Office PowerPoint</Application>
  <PresentationFormat>On-screen Show (4:3)</PresentationFormat>
  <Paragraphs>223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Plantilla de diseño</vt:lpstr>
      </vt:variant>
      <vt:variant>
        <vt:i4>7</vt:i4>
      </vt:variant>
      <vt:variant>
        <vt:lpstr>Títulos de diapositiva</vt:lpstr>
      </vt:variant>
      <vt:variant>
        <vt:i4>24</vt:i4>
      </vt:variant>
    </vt:vector>
  </HeadingPairs>
  <TitlesOfParts>
    <vt:vector size="38" baseType="lpstr">
      <vt:lpstr>Gill Sans MT</vt:lpstr>
      <vt:lpstr>Arial</vt:lpstr>
      <vt:lpstr>Wingdings 2</vt:lpstr>
      <vt:lpstr>Verdana</vt:lpstr>
      <vt:lpstr>Calibri</vt:lpstr>
      <vt:lpstr>Times New Roman</vt:lpstr>
      <vt:lpstr>MetaPro-Book</vt:lpstr>
      <vt:lpstr>Solsticio</vt:lpstr>
      <vt:lpstr>Solsticio</vt:lpstr>
      <vt:lpstr>Solsticio</vt:lpstr>
      <vt:lpstr>Solsticio</vt:lpstr>
      <vt:lpstr>Solsticio</vt:lpstr>
      <vt:lpstr>Solsticio</vt:lpstr>
      <vt:lpstr>Solsticio</vt:lpstr>
      <vt:lpstr>Pautas para el estudio y ordenamiento del sistema de títulos de las universidades nacionales </vt:lpstr>
      <vt:lpstr>Diapositiva 2</vt:lpstr>
      <vt:lpstr>Preocupaciones que avalan una línea de trabajo sobre titulaciones </vt:lpstr>
      <vt:lpstr>Diapositiva 4</vt:lpstr>
      <vt:lpstr> Para eso se debería analizar… </vt:lpstr>
      <vt:lpstr>Diapositiva 6</vt:lpstr>
      <vt:lpstr>Características de las titulaciones de pregrado, grado y posgrado en términos de su nivel de calificación </vt:lpstr>
      <vt:lpstr>Características de las titulaciones de pregrado, grado y posgrado en términos de su nivel de calificación </vt:lpstr>
      <vt:lpstr>Características de las titulaciones de pregrado, grado y posgrado en términos de su nivel de calificación </vt:lpstr>
      <vt:lpstr>Características de las titulaciones de pregrado, grado y posgrado en términos de su nivel de calificación </vt:lpstr>
      <vt:lpstr>Diapositiva 11</vt:lpstr>
      <vt:lpstr>Diapositiva 12</vt:lpstr>
      <vt:lpstr>Diapositiva 13</vt:lpstr>
      <vt:lpstr>Diapositiva 14</vt:lpstr>
      <vt:lpstr>Diapositiva 15</vt:lpstr>
      <vt:lpstr>Pautas para la revisión de las titulaciones </vt:lpstr>
      <vt:lpstr>Tres problemas a resolver </vt:lpstr>
      <vt:lpstr>Algunos criterios generales para evaluar los títulos (vigentes o propuestas de creación) </vt:lpstr>
      <vt:lpstr>¿Cuáles serían los propósitos de un trabajo sobre titulaciones por parte de las universidades nacionales? </vt:lpstr>
      <vt:lpstr>Requerimientos </vt:lpstr>
      <vt:lpstr>Títulos de carreras incluidos en el artículo 43</vt:lpstr>
      <vt:lpstr>Diapositiva 22</vt:lpstr>
      <vt:lpstr>Tres componentes para la formulación de actividades reservadas:</vt:lpstr>
      <vt:lpstr>Diapositiva 24</vt:lpstr>
    </vt:vector>
  </TitlesOfParts>
  <Company>mc2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Pautas para el estudio y ordenamiento del sistema de títulos de las universidades nacionales</dc:title>
  <dc:creator>Mauro J. Carru</dc:creator>
  <cp:lastModifiedBy>lorena</cp:lastModifiedBy>
  <cp:revision>18</cp:revision>
  <dcterms:created xsi:type="dcterms:W3CDTF">2013-06-14T21:53:35Z</dcterms:created>
  <dcterms:modified xsi:type="dcterms:W3CDTF">2013-06-26T10:13:34Z</dcterms:modified>
</cp:coreProperties>
</file>